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Brygada 1918"/>
      <p:regular r:id="rId15"/>
    </p:embeddedFont>
    <p:embeddedFont>
      <p:font typeface="Brygada 1918"/>
      <p:regular r:id="rId16"/>
    </p:embeddedFont>
    <p:embeddedFont>
      <p:font typeface="Brygada 1918"/>
      <p:regular r:id="rId17"/>
    </p:embeddedFont>
    <p:embeddedFont>
      <p:font typeface="Brygada 1918"/>
      <p:regular r:id="rId18"/>
    </p:embeddedFont>
    <p:embeddedFont>
      <p:font typeface="Montserrat Medium"/>
      <p:regular r:id="rId19"/>
    </p:embeddedFont>
    <p:embeddedFont>
      <p:font typeface="Montserrat Medium"/>
      <p:regular r:id="rId20"/>
    </p:embeddedFont>
    <p:embeddedFont>
      <p:font typeface="Montserrat Medium"/>
      <p:regular r:id="rId21"/>
    </p:embeddedFont>
    <p:embeddedFont>
      <p:font typeface="Montserrat Medium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2298859"/>
            <a:ext cx="76454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Týden Kulturní Rozmanitosti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35660" y="4047053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Vítejte na představení našeho unikátního projektu. Společně vytvoříme prostor pro vzájemné poznávání a porozumění.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6235660" y="4972764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Pojďme společně objevit krásu kulturní rozmanitosti naší školy.</a:t>
            </a:r>
            <a:endParaRPr lang="en-US" sz="1650" dirty="0"/>
          </a:p>
        </p:txBody>
      </p:sp>
      <p:sp>
        <p:nvSpPr>
          <p:cNvPr id="6" name="Shape 3"/>
          <p:cNvSpPr/>
          <p:nvPr/>
        </p:nvSpPr>
        <p:spPr>
          <a:xfrm>
            <a:off x="6235660" y="5572125"/>
            <a:ext cx="342543" cy="342543"/>
          </a:xfrm>
          <a:prstGeom prst="roundRect">
            <a:avLst>
              <a:gd name="adj" fmla="val 2669178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280" y="5579745"/>
            <a:ext cx="327303" cy="32730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85240" y="5556052"/>
            <a:ext cx="2669977" cy="374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by Martina Meitner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762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4058960"/>
            <a:ext cx="581406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Proč Kulturní Týden?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9260" y="5334476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52" y="5361265"/>
            <a:ext cx="342543" cy="42814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45062" y="533447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Vzájemné Poznání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445062" y="5819656"/>
            <a:ext cx="3538776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Vytváříme mosty mezi různými kulturami v naší škole.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5197912" y="5334476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04" y="5361265"/>
            <a:ext cx="342543" cy="4281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93713" y="533447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Posílení Vztahů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893713" y="5819656"/>
            <a:ext cx="3538776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Propojujeme školu, žáky a rodiče v jeden harmonický celek.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9646563" y="5334476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55" y="5361265"/>
            <a:ext cx="342543" cy="42814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42364" y="533447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Vzdělávání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342364" y="5819656"/>
            <a:ext cx="3538776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Učíme se o kulturách, které tvoří naši školní komunitu.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2423755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Naše Vize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367248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Prostor Pro Poznání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4243388"/>
            <a:ext cx="402859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Nabízíme příležitost k objevování romské kultury. Poznáváme její bohatství a jedinečnost.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5307687" y="367248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Dialog a Porozumění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07687" y="4243388"/>
            <a:ext cx="402859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Vytváříme bezpečné prostředí pro otevřenou komunikaci. Vzájemný respekt je naším základním pravidlem.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9866114" y="367248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Zlepšení Soužití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6114" y="4243388"/>
            <a:ext cx="402859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Budujeme společenství, kde se všichni cítí přijati. Oslavujeme to, co nás spojuje.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245870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Lokalita Naší Školy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41421" y="287119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Naše Škola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3356372"/>
            <a:ext cx="3946803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Centrum vzdělávání a kulturního rozvoje</a:t>
            </a:r>
            <a:endParaRPr lang="en-US" sz="16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175" y="2387560"/>
            <a:ext cx="4596051" cy="4596051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005" y="3169265"/>
            <a:ext cx="320278" cy="4004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337" y="304240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Místní Komunita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4337" y="3527584"/>
            <a:ext cx="3946803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Významná část romských rodin</a:t>
            </a:r>
            <a:endParaRPr lang="en-US" sz="16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175" y="2387560"/>
            <a:ext cx="4596051" cy="4596051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99" y="3560385"/>
            <a:ext cx="320278" cy="40040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337" y="532983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Spolupráce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4337" y="5815013"/>
            <a:ext cx="3946803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Propojení školy s životem našich žáků</a:t>
            </a:r>
            <a:endParaRPr lang="en-US" sz="16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175" y="2387560"/>
            <a:ext cx="4596051" cy="4596051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879" y="5801380"/>
            <a:ext cx="320278" cy="40040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41421" y="550104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Respekt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49260" y="5986224"/>
            <a:ext cx="3946803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Oceňování kulturní rozmanitosti</a:t>
            </a:r>
            <a:endParaRPr lang="en-US" sz="16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175" y="2387560"/>
            <a:ext cx="4596051" cy="4596051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885" y="5410260"/>
            <a:ext cx="320278" cy="4004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315164"/>
            <a:ext cx="774846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 Koho Je Kulturní Týden?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8821" y="2456855"/>
            <a:ext cx="2166699" cy="125575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557" y="3052763"/>
            <a:ext cx="300990" cy="3762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29595" y="2670929"/>
            <a:ext cx="2622947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Všichni jsou vítáni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29595" y="3156109"/>
            <a:ext cx="262294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Otevřeno celé komunitě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5168979" y="3724037"/>
            <a:ext cx="8658701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52" y="3766066"/>
            <a:ext cx="4333518" cy="1255752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557" y="4205764"/>
            <a:ext cx="300990" cy="37623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12944" y="3980140"/>
            <a:ext cx="2658189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Rodiny žáků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12944" y="4465320"/>
            <a:ext cx="265818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Prostor pro sdílení tradic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6252329" y="5033248"/>
            <a:ext cx="7575352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02" y="5075277"/>
            <a:ext cx="6500217" cy="1255752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57" y="5514975"/>
            <a:ext cx="300990" cy="37623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96294" y="528935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Žáci školy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496294" y="5774531"/>
            <a:ext cx="3034784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Příležitost k poznání a učení</a:t>
            </a:r>
            <a:endParaRPr lang="en-US" sz="1650" dirty="0"/>
          </a:p>
        </p:txBody>
      </p:sp>
      <p:sp>
        <p:nvSpPr>
          <p:cNvPr id="17" name="Text 9"/>
          <p:cNvSpPr/>
          <p:nvPr/>
        </p:nvSpPr>
        <p:spPr>
          <a:xfrm>
            <a:off x="749260" y="6571893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Kulturní týden není "oslavou jedné skupiny". Je příležitostí k dialogu mezi všemi.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553289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Poslání Naší Školy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49260" y="2694980"/>
            <a:ext cx="2188607" cy="1255752"/>
          </a:xfrm>
          <a:prstGeom prst="roundRect">
            <a:avLst>
              <a:gd name="adj" fmla="val 2557"/>
            </a:avLst>
          </a:prstGeom>
          <a:solidFill>
            <a:srgbClr val="4D1529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069" y="3134678"/>
            <a:ext cx="300990" cy="37623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51942" y="290905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Pěstování tolerance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51942" y="3394234"/>
            <a:ext cx="4017288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Základ našeho vzdělávacího přístupu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3044904" y="3935492"/>
            <a:ext cx="10729198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sp>
        <p:nvSpPr>
          <p:cNvPr id="8" name="Shape 5"/>
          <p:cNvSpPr/>
          <p:nvPr/>
        </p:nvSpPr>
        <p:spPr>
          <a:xfrm>
            <a:off x="749260" y="4057769"/>
            <a:ext cx="4377214" cy="1255752"/>
          </a:xfrm>
          <a:prstGeom prst="roundRect">
            <a:avLst>
              <a:gd name="adj" fmla="val 2557"/>
            </a:avLst>
          </a:prstGeom>
          <a:solidFill>
            <a:srgbClr val="4D1529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72" y="4497467"/>
            <a:ext cx="300990" cy="3762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40548" y="4271843"/>
            <a:ext cx="4179927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Podpora vzájemného respektu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40548" y="4757023"/>
            <a:ext cx="417992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Klíčová hodnota naší komunity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233511" y="5298281"/>
            <a:ext cx="8540591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sp>
        <p:nvSpPr>
          <p:cNvPr id="13" name="Shape 9"/>
          <p:cNvSpPr/>
          <p:nvPr/>
        </p:nvSpPr>
        <p:spPr>
          <a:xfrm>
            <a:off x="749260" y="5420558"/>
            <a:ext cx="6565940" cy="1255752"/>
          </a:xfrm>
          <a:prstGeom prst="roundRect">
            <a:avLst>
              <a:gd name="adj" fmla="val 2557"/>
            </a:avLst>
          </a:prstGeom>
          <a:solidFill>
            <a:srgbClr val="4D1529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676" y="5860256"/>
            <a:ext cx="300990" cy="37623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29274" y="5634633"/>
            <a:ext cx="405979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Kvalitní inkluzivní vzdělávání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9274" y="6119812"/>
            <a:ext cx="4059793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Cíl naší každodenní práce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1028343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Role Učitelů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60" y="2062996"/>
            <a:ext cx="1070491" cy="12845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40863" y="227707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Inspirace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40863" y="2762250"/>
            <a:ext cx="625387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Učitelé jdou příkladem v otevřenosti a respektu.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" y="3347561"/>
            <a:ext cx="1070491" cy="128456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40863" y="356163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Změna atmosféry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40863" y="4046815"/>
            <a:ext cx="625387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Aktivně přispívají k pozitivní proměně společnosti.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4632127"/>
            <a:ext cx="1070491" cy="128456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40863" y="484620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Kultivace tolerance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40863" y="5331381"/>
            <a:ext cx="625387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Podporují rozvoj vzájemného porozumění mezi žáky.</a:t>
            </a:r>
            <a:endParaRPr lang="en-US" sz="16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0" y="5916692"/>
            <a:ext cx="1070491" cy="128456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40863" y="613076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Odvaha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140863" y="6615946"/>
            <a:ext cx="625387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Nebojí se otevřeně mluvit o důležitých tématech.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762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3965258"/>
            <a:ext cx="683002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Pojďme to spolu vytvořit!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9260" y="4999911"/>
            <a:ext cx="4234577" cy="19406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</p:sp>
      <p:sp>
        <p:nvSpPr>
          <p:cNvPr id="5" name="Text 2"/>
          <p:cNvSpPr/>
          <p:nvPr/>
        </p:nvSpPr>
        <p:spPr>
          <a:xfrm>
            <a:off x="963335" y="521398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Sdílejte své nápady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63335" y="5699165"/>
            <a:ext cx="380642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Každý příspěvek je cenný. Vaše myšlenky mohou obohatit náš program.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97912" y="4999911"/>
            <a:ext cx="4234577" cy="19406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</p:sp>
      <p:sp>
        <p:nvSpPr>
          <p:cNvPr id="8" name="Text 5"/>
          <p:cNvSpPr/>
          <p:nvPr/>
        </p:nvSpPr>
        <p:spPr>
          <a:xfrm>
            <a:off x="5411986" y="521398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Zapojte se aktivně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11986" y="5699165"/>
            <a:ext cx="3806428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Pomozte s organizací. Společně dokážeme více než jednotlivě.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9646563" y="4999911"/>
            <a:ext cx="4234577" cy="19406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</p:sp>
      <p:sp>
        <p:nvSpPr>
          <p:cNvPr id="11" name="Text 8"/>
          <p:cNvSpPr/>
          <p:nvPr/>
        </p:nvSpPr>
        <p:spPr>
          <a:xfrm>
            <a:off x="9860637" y="521398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Přijďte a zažijte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0637" y="5699165"/>
            <a:ext cx="3806428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Vaše účast je klíčová. Právě vy dáváte smysl našemu úsilí.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2025-03-26T09:48:58Z</dcterms:created>
  <dcterms:modified xsi:type="dcterms:W3CDTF">2025-03-26T09:48:58Z</dcterms:modified>
</cp:coreProperties>
</file>